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2" r:id="rId17"/>
    <p:sldId id="281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6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536" y="-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A391B-01B5-D101-4D07-76E1FF7046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7B4C6-6DC3-74FE-4CE8-F386BDB114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A62DE-DCAA-C9E2-31CF-3F3C4720E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BC90E-77C0-497D-59CF-5D9911914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35B09-9BC8-59D1-AB28-CAA552B59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8731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156ED-B87D-7C56-0CDE-F20436C41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6DA697-0EB3-3972-788B-13D8840F61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B590A-CCEF-13F8-F2B2-C57EC4176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EF027-69EE-347A-4842-A42236CBD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1DC64-9813-F121-7C21-D5F8F25D5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00878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A55E46-EF64-97FD-9710-5D422198D1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519172-F27F-3698-D95D-C9F6C189C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6FD13-AAA5-C8E2-AF5D-AD84EB291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81740-305C-4F80-0E14-FC9B26E91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C306C-A1A3-1A28-DEBA-E1B6FDF1A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95429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DE571-4376-B564-55C7-35F0AF512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FFDAF-347A-7142-C0A2-AFE31DCC0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BFC85-F395-8B48-CB01-D49A54F3A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F4993-6397-E808-8178-7E434B6B5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4CC9D-FC41-7819-13BB-E8F360050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7203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EAD19-5E4E-9323-A3DB-E88D87B70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89CD72-54E6-22F3-CCEF-281CADC8F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5A127-47F2-9094-9DDB-8E9D78576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7FE84-4CB9-C5FA-22F9-A6843FE52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57269-07CD-9593-7D25-3DCBDCCEA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38289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774D5-1112-D9FD-A835-F11461C1E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0493E-4084-23F3-BBBE-717B2E3F78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032DD9-2272-05AB-D763-4D83CF4A9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AC47C-1223-5EBA-618B-24D6B10ED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22167-766B-55AA-8FE0-F71C9330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F43EB8-19A0-D62B-7CD8-1B3074084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67133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FBAE7-C984-65BB-AEA5-20FAB169A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55ACD-031B-1AF9-3031-12F9F2E068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89E61-C51B-0601-EBCE-77250C71D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A3A4E9-A05A-7CDB-CD23-92FFA1FC0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E8437C-1E49-C1B3-D204-2BE05005A6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51C601-EE3A-A84D-7514-029B172C5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127367-E8FD-36DC-3118-3569EF2F9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0061B4-1B5E-61EA-83DC-5FBEA61BE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26466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A734F-1918-4426-6B7D-A0B1A869F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ECAE4E-9F22-FCED-6215-A0754B347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CB0C50-065E-08A2-2480-F4C16F816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F1DAC-CDDF-B2D9-6296-A38C00309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0617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2B5956-C4AF-B05D-7D8C-7DD3653F2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9063A6-CC85-7BC3-24F3-D5B866B52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AD139-0080-947D-6319-698911007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88046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89AAD-FAEF-814B-F85D-EED60AE6F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42308-4134-ED6A-662D-502455122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66D12-DA08-6EC2-2AB3-92B453FB3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A01EDC-C4AC-AD17-51CE-B30CBBB13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BAB10-635C-3201-8795-12466BD6B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7347DA-7E7E-F198-7CA2-39DAD53E8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85187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9CEA1-9D31-F9C9-6E99-337947AFA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859E62-C3DA-8A6B-B8A4-2D94D49B9C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69D1D9-7A0A-32EB-CF8B-AD0FA8DB3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FFE8D-9672-3FE3-7EE4-6E1E3B32E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C3A1C3-CAC1-9EA7-3647-7918A7CF0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4FBEDF-E1F1-8BB1-5255-D2660EB24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95217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4D3395-289E-A31E-9229-90D0A92C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54D1-751D-A81D-3C38-A1D39063C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F0A0A-80BC-B94A-52FB-1C19D530B0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C8907-D2CB-49E0-9F45-DA3971A36078}" type="datetimeFigureOut">
              <a:rPr lang="en-ID" smtClean="0"/>
              <a:t>29/09/2023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CF08D-26F3-2830-9548-2F8BDEE563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91382-EEA5-C4A6-129D-7AE0DBFBD3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17BA4-CC2F-40A9-9304-219948E94D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97682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adrn-mm/FinalTask_Kalbe_DE_Adri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adrn-mm/FinalTask_Kalbe_DE_Adrian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adrian.m.Muhammad@gmail.com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adrian-maulana.com/" TargetMode="External"/><Relationship Id="rId4" Type="http://schemas.openxmlformats.org/officeDocument/2006/relationships/hyperlink" Target="https://www.linkedin.com/in/adrn-m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D51F0A3-DBD6-A046-6C96-E219D2BC9529}"/>
              </a:ext>
            </a:extLst>
          </p:cNvPr>
          <p:cNvSpPr/>
          <p:nvPr/>
        </p:nvSpPr>
        <p:spPr>
          <a:xfrm>
            <a:off x="0" y="3586246"/>
            <a:ext cx="12192000" cy="326136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0080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84FF26-D6AB-4CC3-7143-BF0585845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746" y="213660"/>
            <a:ext cx="1635760" cy="5684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7FFE45-85C8-290A-7BEB-C9DB453CF8CB}"/>
              </a:ext>
            </a:extLst>
          </p:cNvPr>
          <p:cNvSpPr txBox="1"/>
          <p:nvPr/>
        </p:nvSpPr>
        <p:spPr>
          <a:xfrm>
            <a:off x="386081" y="2184142"/>
            <a:ext cx="11419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dirty="0">
                <a:solidFill>
                  <a:prstClr val="black"/>
                </a:solidFill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KALBE </a:t>
            </a:r>
            <a:r>
              <a:rPr lang="en-US" sz="4400" b="1" dirty="0" err="1">
                <a:solidFill>
                  <a:prstClr val="black"/>
                </a:solidFill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Nutritionals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Data Engineer Virtual Internship Program – </a:t>
            </a:r>
            <a:r>
              <a:rPr lang="en-US" sz="2800" dirty="0">
                <a:solidFill>
                  <a:prstClr val="black"/>
                </a:solidFill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Sept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 2023</a:t>
            </a:r>
            <a:endParaRPr kumimoji="0" lang="en-ID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DB5358-5641-16EB-38C1-1AC0092FBA58}"/>
              </a:ext>
            </a:extLst>
          </p:cNvPr>
          <p:cNvSpPr txBox="1"/>
          <p:nvPr/>
        </p:nvSpPr>
        <p:spPr>
          <a:xfrm>
            <a:off x="386081" y="3677552"/>
            <a:ext cx="1141983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Developing a Data Warehouse &amp; ETL </a:t>
            </a:r>
            <a:r>
              <a:rPr lang="en-US" sz="3200" b="1" dirty="0">
                <a:solidFill>
                  <a:prstClr val="white"/>
                </a:solidFill>
                <a:latin typeface="Calibri" panose="020F0502020204030204"/>
              </a:rPr>
              <a:t>Implementation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By Adrian Maulana Muhammad</a:t>
            </a:r>
            <a:endParaRPr kumimoji="0" lang="en-ID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0" name="Picture 6" descr="GitHub Logo and symbol, meaning, history, PNG, brand">
            <a:extLst>
              <a:ext uri="{FF2B5EF4-FFF2-40B4-BE49-F238E27FC236}">
                <a16:creationId xmlns:a16="http://schemas.microsoft.com/office/drawing/2014/main" id="{7AE4D2A0-808E-D7E5-83F3-365B7CB264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94" y="5431646"/>
            <a:ext cx="873760" cy="491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241F74-D85A-CC55-7963-353F89E0B1EE}"/>
              </a:ext>
            </a:extLst>
          </p:cNvPr>
          <p:cNvSpPr txBox="1"/>
          <p:nvPr/>
        </p:nvSpPr>
        <p:spPr>
          <a:xfrm>
            <a:off x="1228426" y="5560756"/>
            <a:ext cx="4516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https://github.com/adrn-mm/FinalTask_Kalbe_DE_Adrian</a:t>
            </a:r>
            <a:endParaRPr kumimoji="0" lang="en-ID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E25B95EE-3D17-CE3A-C93A-4DFF299BA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70" y="6135304"/>
            <a:ext cx="680008" cy="285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E5FE3EC-2012-4356-FCF1-AD647ECAA1D2}"/>
              </a:ext>
            </a:extLst>
          </p:cNvPr>
          <p:cNvSpPr txBox="1"/>
          <p:nvPr/>
        </p:nvSpPr>
        <p:spPr>
          <a:xfrm>
            <a:off x="1228426" y="6124323"/>
            <a:ext cx="1121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</a:t>
            </a:r>
            <a:r>
              <a:rPr kumimoji="0" lang="en-ID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Youtube</a:t>
            </a:r>
            <a:endParaRPr kumimoji="0" lang="en-ID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2" descr="Kalbe Farma - Wikipedia">
            <a:extLst>
              <a:ext uri="{FF2B5EF4-FFF2-40B4-BE49-F238E27FC236}">
                <a16:creationId xmlns:a16="http://schemas.microsoft.com/office/drawing/2014/main" id="{75F1F9DD-21D3-DE27-BDA9-686723B7E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94" y="213660"/>
            <a:ext cx="1318437" cy="59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0459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FFC223-CC1D-09F2-9D21-9B24CBA699F4}"/>
              </a:ext>
            </a:extLst>
          </p:cNvPr>
          <p:cNvSpPr/>
          <p:nvPr/>
        </p:nvSpPr>
        <p:spPr>
          <a:xfrm>
            <a:off x="0" y="0"/>
            <a:ext cx="7447280" cy="6858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pic>
        <p:nvPicPr>
          <p:cNvPr id="3080" name="Picture 8" descr="Pilihan Co-Working Space di SCBD Jakarta">
            <a:extLst>
              <a:ext uri="{FF2B5EF4-FFF2-40B4-BE49-F238E27FC236}">
                <a16:creationId xmlns:a16="http://schemas.microsoft.com/office/drawing/2014/main" id="{71F614B4-7BAE-7D4F-B79F-D85E11E47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0"/>
            <a:ext cx="47447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65BEB7-CCD8-E28D-C366-178BCF08DBB2}"/>
              </a:ext>
            </a:extLst>
          </p:cNvPr>
          <p:cNvSpPr txBox="1"/>
          <p:nvPr/>
        </p:nvSpPr>
        <p:spPr>
          <a:xfrm>
            <a:off x="373380" y="2613392"/>
            <a:ext cx="67005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Insert Data from Python to MySQL</a:t>
            </a:r>
            <a:endParaRPr kumimoji="0" lang="en-ID" sz="5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14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500" b="1" dirty="0">
                <a:solidFill>
                  <a:prstClr val="white"/>
                </a:solidFill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Python </a:t>
            </a: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script to insert data to a MySQL table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3E2EBF-CC5D-DF0B-C198-72A074BF0CCB}"/>
              </a:ext>
            </a:extLst>
          </p:cNvPr>
          <p:cNvSpPr txBox="1"/>
          <p:nvPr/>
        </p:nvSpPr>
        <p:spPr>
          <a:xfrm>
            <a:off x="756920" y="1439300"/>
            <a:ext cx="4709552" cy="50937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melakukan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import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connector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3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3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mysql.connector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melakukan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percobaan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koneksi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conn = </a:t>
            </a:r>
            <a:r>
              <a:rPr lang="en-ID" sz="13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mysql.connector.connect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host=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"localhost"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user=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"root"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password=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"password1!"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database=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"KARYAWAN"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membuat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object cursor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penanda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cursor = </a:t>
            </a:r>
            <a:r>
              <a:rPr lang="en-ID" sz="13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conn.cursor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deklarasi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SQL Query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memasukkan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record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ke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DB (KARYAWAN)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3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insert_sql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"INSERT INTO KARYAWAN (FIRST_NAME, LAST_NAME, AGE, SEX, INCOME)"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"VALUES (%s, %s, %s, %s, %s)"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values = (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"John"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"Doe"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3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"Male"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3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50000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767CB1-B917-6A4D-E8BB-319776A5D161}"/>
              </a:ext>
            </a:extLst>
          </p:cNvPr>
          <p:cNvSpPr txBox="1"/>
          <p:nvPr/>
        </p:nvSpPr>
        <p:spPr>
          <a:xfrm>
            <a:off x="6096000" y="1452049"/>
            <a:ext cx="5339080" cy="30931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D" sz="13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eksekusi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SQL command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3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cursor.execute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3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insert_sql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values)</a:t>
            </a: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melakukan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perubahan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(commit) pada DB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3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conn.commit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print(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"Data </a:t>
            </a:r>
            <a:r>
              <a:rPr lang="en-ID" sz="13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3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ditambahkan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3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rollback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apabila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ada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issue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3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conn.rollback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print(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"Data </a:t>
            </a:r>
            <a:r>
              <a:rPr lang="en-ID" sz="13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gagal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3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ditambahkan</a:t>
            </a:r>
            <a:r>
              <a:rPr lang="en-ID" sz="13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menutup</a:t>
            </a:r>
            <a:r>
              <a:rPr lang="en-ID" sz="13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3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konesi</a:t>
            </a:r>
            <a:endParaRPr lang="en-ID" sz="13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3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cursor.close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sz="13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conn.close</a:t>
            </a:r>
            <a:r>
              <a:rPr lang="en-ID" sz="13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en-ID" sz="1300" dirty="0"/>
          </a:p>
        </p:txBody>
      </p:sp>
    </p:spTree>
    <p:extLst>
      <p:ext uri="{BB962C8B-B14F-4D97-AF65-F5344CB8AC3E}">
        <p14:creationId xmlns:p14="http://schemas.microsoft.com/office/powerpoint/2010/main" val="353768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The data successfully inserted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B3863D-4D78-FCCA-64E8-58A3813BE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402" y="1572226"/>
            <a:ext cx="6561196" cy="371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435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FFC223-CC1D-09F2-9D21-9B24CBA699F4}"/>
              </a:ext>
            </a:extLst>
          </p:cNvPr>
          <p:cNvSpPr/>
          <p:nvPr/>
        </p:nvSpPr>
        <p:spPr>
          <a:xfrm>
            <a:off x="0" y="0"/>
            <a:ext cx="7447280" cy="6858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pic>
        <p:nvPicPr>
          <p:cNvPr id="3080" name="Picture 8" descr="Pilihan Co-Working Space di SCBD Jakarta">
            <a:extLst>
              <a:ext uri="{FF2B5EF4-FFF2-40B4-BE49-F238E27FC236}">
                <a16:creationId xmlns:a16="http://schemas.microsoft.com/office/drawing/2014/main" id="{71F614B4-7BAE-7D4F-B79F-D85E11E47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0"/>
            <a:ext cx="47447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65BEB7-CCD8-E28D-C366-178BCF08DBB2}"/>
              </a:ext>
            </a:extLst>
          </p:cNvPr>
          <p:cNvSpPr txBox="1"/>
          <p:nvPr/>
        </p:nvSpPr>
        <p:spPr>
          <a:xfrm>
            <a:off x="373380" y="2613392"/>
            <a:ext cx="67005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SQL Query: DDL</a:t>
            </a:r>
            <a:endParaRPr kumimoji="0" lang="en-ID" sz="5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76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Create a database with ‘KALBE’ as the name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AD55B6-0DAD-84D7-2737-E04424A70F5E}"/>
              </a:ext>
            </a:extLst>
          </p:cNvPr>
          <p:cNvSpPr txBox="1"/>
          <p:nvPr/>
        </p:nvSpPr>
        <p:spPr>
          <a:xfrm>
            <a:off x="4610657" y="3429000"/>
            <a:ext cx="29706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D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DATABASE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KALBE;</a:t>
            </a:r>
          </a:p>
        </p:txBody>
      </p:sp>
    </p:spTree>
    <p:extLst>
      <p:ext uri="{BB962C8B-B14F-4D97-AF65-F5344CB8AC3E}">
        <p14:creationId xmlns:p14="http://schemas.microsoft.com/office/powerpoint/2010/main" val="4136165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Inside the database, create a table with the name ‘Inventory’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4C71D9-AA45-48E6-F8A7-1C8419D5A7D0}"/>
              </a:ext>
            </a:extLst>
          </p:cNvPr>
          <p:cNvSpPr txBox="1"/>
          <p:nvPr/>
        </p:nvSpPr>
        <p:spPr>
          <a:xfrm>
            <a:off x="3275741" y="1997839"/>
            <a:ext cx="6009979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KALBE;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Inventory (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Item_code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PRIMARY KEY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 NULL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Item_price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 NULL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Item_total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 NULL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CONSTRAINT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uc_Item_code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UNIQUE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Item_code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924818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FFC223-CC1D-09F2-9D21-9B24CBA699F4}"/>
              </a:ext>
            </a:extLst>
          </p:cNvPr>
          <p:cNvSpPr/>
          <p:nvPr/>
        </p:nvSpPr>
        <p:spPr>
          <a:xfrm>
            <a:off x="0" y="0"/>
            <a:ext cx="7447280" cy="6858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pic>
        <p:nvPicPr>
          <p:cNvPr id="3080" name="Picture 8" descr="Pilihan Co-Working Space di SCBD Jakarta">
            <a:extLst>
              <a:ext uri="{FF2B5EF4-FFF2-40B4-BE49-F238E27FC236}">
                <a16:creationId xmlns:a16="http://schemas.microsoft.com/office/drawing/2014/main" id="{71F614B4-7BAE-7D4F-B79F-D85E11E47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0"/>
            <a:ext cx="47447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65BEB7-CCD8-E28D-C366-178BCF08DBB2}"/>
              </a:ext>
            </a:extLst>
          </p:cNvPr>
          <p:cNvSpPr txBox="1"/>
          <p:nvPr/>
        </p:nvSpPr>
        <p:spPr>
          <a:xfrm>
            <a:off x="373380" y="2613392"/>
            <a:ext cx="67005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SQL Query: DML</a:t>
            </a:r>
            <a:endParaRPr kumimoji="0" lang="en-ID" sz="5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9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Insert data into the table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2A0DFC-59D0-B005-55DF-3C5696C5BF75}"/>
              </a:ext>
            </a:extLst>
          </p:cNvPr>
          <p:cNvSpPr txBox="1"/>
          <p:nvPr/>
        </p:nvSpPr>
        <p:spPr>
          <a:xfrm>
            <a:off x="1882732" y="2274838"/>
            <a:ext cx="8795998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D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Inventory (</a:t>
            </a:r>
            <a:r>
              <a:rPr lang="en-ID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Item_code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Item_name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Item_price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Item_total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VALUES</a:t>
            </a:r>
            <a:endParaRPr lang="en-ID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2341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'Promag Tablet'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3000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2342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'Hydro Coco 250ML'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7000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2343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D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Nutrive</a:t>
            </a:r>
            <a:r>
              <a:rPr lang="en-ID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Benecol</a:t>
            </a:r>
            <a:r>
              <a:rPr lang="en-ID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100ML'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20000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2344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'Blackmores Vit C 500Mg'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95000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45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(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2345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D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Entrasol</a:t>
            </a:r>
            <a:r>
              <a:rPr lang="en-ID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Gold 370G'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90000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120</a:t>
            </a:r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2985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Show </a:t>
            </a:r>
            <a:r>
              <a:rPr kumimoji="0" lang="en-US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item_name</a:t>
            </a: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 that has the highest number in </a:t>
            </a:r>
            <a:r>
              <a:rPr kumimoji="0" lang="en-US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item_total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9CC42-E7AE-BBF8-580A-49FE73178D05}"/>
              </a:ext>
            </a:extLst>
          </p:cNvPr>
          <p:cNvSpPr txBox="1"/>
          <p:nvPr/>
        </p:nvSpPr>
        <p:spPr>
          <a:xfrm>
            <a:off x="2560320" y="1981200"/>
            <a:ext cx="7656263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Item_total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Item_price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Inventory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Item_total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MAX(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Item_total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Inventory);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F44D2C-4574-E88A-3E8E-ACA436254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896" y="3429000"/>
            <a:ext cx="6254208" cy="170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169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Update the </a:t>
            </a:r>
            <a:r>
              <a:rPr kumimoji="0" lang="en-US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Item_price</a:t>
            </a: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 of the previous query  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9CC42-E7AE-BBF8-580A-49FE73178D05}"/>
              </a:ext>
            </a:extLst>
          </p:cNvPr>
          <p:cNvSpPr txBox="1"/>
          <p:nvPr/>
        </p:nvSpPr>
        <p:spPr>
          <a:xfrm>
            <a:off x="1951275" y="2136338"/>
            <a:ext cx="8289449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D" b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Simpan nilai Item_name dari subquery dalam variabel sementara</a:t>
            </a:r>
            <a:endParaRPr lang="en-ID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ID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Item_name </a:t>
            </a:r>
            <a:r>
              <a:rPr lang="en-ID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en-ID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@item_name</a:t>
            </a:r>
          </a:p>
          <a:p>
            <a:r>
              <a:rPr lang="en-ID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Inventory</a:t>
            </a:r>
          </a:p>
          <a:p>
            <a:r>
              <a:rPr lang="en-ID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ID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Item_total = (</a:t>
            </a:r>
            <a:r>
              <a:rPr lang="en-ID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ID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MAX(Item_total) </a:t>
            </a:r>
            <a:r>
              <a:rPr lang="en-ID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Inventory);</a:t>
            </a:r>
          </a:p>
          <a:p>
            <a:br>
              <a:rPr lang="en-ID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ID" b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Update Item_price dengan nilai baru</a:t>
            </a:r>
            <a:endParaRPr lang="en-ID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ID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Inventory</a:t>
            </a:r>
          </a:p>
          <a:p>
            <a:r>
              <a:rPr lang="en-ID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ID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Item_price = </a:t>
            </a:r>
            <a:r>
              <a:rPr lang="en-ID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85000</a:t>
            </a:r>
            <a:endParaRPr lang="en-ID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ID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Item_name = @item_name;</a:t>
            </a:r>
          </a:p>
        </p:txBody>
      </p:sp>
    </p:spTree>
    <p:extLst>
      <p:ext uri="{BB962C8B-B14F-4D97-AF65-F5344CB8AC3E}">
        <p14:creationId xmlns:p14="http://schemas.microsoft.com/office/powerpoint/2010/main" val="344369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53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A close-up of a graph&#10;&#10;Description automatically generated with low confidence">
            <a:extLst>
              <a:ext uri="{FF2B5EF4-FFF2-40B4-BE49-F238E27FC236}">
                <a16:creationId xmlns:a16="http://schemas.microsoft.com/office/drawing/2014/main" id="{9FBE0458-7418-B207-27BE-B53201006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12" r="1277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206C38-1155-2AD6-7994-34860AFB1BC5}"/>
              </a:ext>
            </a:extLst>
          </p:cNvPr>
          <p:cNvSpPr txBox="1"/>
          <p:nvPr/>
        </p:nvSpPr>
        <p:spPr>
          <a:xfrm>
            <a:off x="790355" y="1021674"/>
            <a:ext cx="7935310" cy="4814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0" indent="-7429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Personal Background</a:t>
            </a:r>
          </a:p>
          <a:p>
            <a:pPr marL="742950" marR="0" lvl="0" indent="-7429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Develop a Bash Script</a:t>
            </a:r>
          </a:p>
          <a:p>
            <a:pPr marL="742950" marR="0" lvl="0" indent="-7429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Insert Data from Python to MySQL</a:t>
            </a:r>
          </a:p>
          <a:p>
            <a:pPr marL="742950" marR="0" lvl="0" indent="-7429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SQL Query: DDL</a:t>
            </a:r>
          </a:p>
          <a:p>
            <a:pPr marL="742950" marR="0" lvl="0" indent="-7429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SQL Query: DML</a:t>
            </a:r>
          </a:p>
          <a:p>
            <a:pPr marL="742950" marR="0" lvl="0" indent="-7429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Challenges</a:t>
            </a:r>
          </a:p>
          <a:p>
            <a:pPr marL="742950" marR="0" lvl="0" indent="-7429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Project Resource &amp; Documentation</a:t>
            </a:r>
          </a:p>
          <a:p>
            <a:pPr marL="742950" marR="0" lvl="0" indent="-74295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ID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28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Inserted a new row with the same primary key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FE2B6B-AF7A-93F9-0C1F-3952C68DE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077" y="2360601"/>
            <a:ext cx="7923307" cy="213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99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Delete the </a:t>
            </a:r>
            <a:r>
              <a:rPr kumimoji="0" lang="en-US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Item_name</a:t>
            </a: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 that has the lowest number of </a:t>
            </a:r>
            <a:r>
              <a:rPr lang="en-US" sz="2500" b="1" dirty="0" err="1">
                <a:solidFill>
                  <a:prstClr val="white"/>
                </a:solidFill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Item_total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7628B3-0F55-DAA0-DD02-58FBC44B746E}"/>
              </a:ext>
            </a:extLst>
          </p:cNvPr>
          <p:cNvSpPr txBox="1"/>
          <p:nvPr/>
        </p:nvSpPr>
        <p:spPr>
          <a:xfrm>
            <a:off x="636813" y="2905780"/>
            <a:ext cx="1091837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Inventory</a:t>
            </a:r>
          </a:p>
          <a:p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Item_total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min_total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MIN(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Item_total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min_total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Inventory)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subquery);</a:t>
            </a:r>
          </a:p>
        </p:txBody>
      </p:sp>
    </p:spTree>
    <p:extLst>
      <p:ext uri="{BB962C8B-B14F-4D97-AF65-F5344CB8AC3E}">
        <p14:creationId xmlns:p14="http://schemas.microsoft.com/office/powerpoint/2010/main" val="155450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FFC223-CC1D-09F2-9D21-9B24CBA699F4}"/>
              </a:ext>
            </a:extLst>
          </p:cNvPr>
          <p:cNvSpPr/>
          <p:nvPr/>
        </p:nvSpPr>
        <p:spPr>
          <a:xfrm>
            <a:off x="0" y="0"/>
            <a:ext cx="7447280" cy="6858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pic>
        <p:nvPicPr>
          <p:cNvPr id="3080" name="Picture 8" descr="Pilihan Co-Working Space di SCBD Jakarta">
            <a:extLst>
              <a:ext uri="{FF2B5EF4-FFF2-40B4-BE49-F238E27FC236}">
                <a16:creationId xmlns:a16="http://schemas.microsoft.com/office/drawing/2014/main" id="{71F614B4-7BAE-7D4F-B79F-D85E11E47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0"/>
            <a:ext cx="47447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65BEB7-CCD8-E28D-C366-178BCF08DBB2}"/>
              </a:ext>
            </a:extLst>
          </p:cNvPr>
          <p:cNvSpPr txBox="1"/>
          <p:nvPr/>
        </p:nvSpPr>
        <p:spPr>
          <a:xfrm>
            <a:off x="373380" y="2613392"/>
            <a:ext cx="67005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Challenges</a:t>
            </a:r>
            <a:endParaRPr kumimoji="0" lang="en-ID" sz="5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592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Filter </a:t>
            </a:r>
            <a:r>
              <a:rPr kumimoji="0" lang="en-US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th</a:t>
            </a:r>
            <a:r>
              <a:rPr lang="en-US" sz="2500" b="1" dirty="0">
                <a:solidFill>
                  <a:prstClr val="white"/>
                </a:solidFill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e </a:t>
            </a:r>
            <a:r>
              <a:rPr lang="en-US" sz="2500" b="1" dirty="0" err="1">
                <a:solidFill>
                  <a:prstClr val="white"/>
                </a:solidFill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customer_orders</a:t>
            </a:r>
            <a:r>
              <a:rPr lang="en-US" sz="2500" b="1" dirty="0">
                <a:solidFill>
                  <a:prstClr val="white"/>
                </a:solidFill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 table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CC0F9E-1A07-60BC-8D27-BD2A7FDCD7C4}"/>
              </a:ext>
            </a:extLst>
          </p:cNvPr>
          <p:cNvSpPr txBox="1"/>
          <p:nvPr/>
        </p:nvSpPr>
        <p:spPr>
          <a:xfrm>
            <a:off x="5730240" y="2052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499048-A7C7-93DC-54D5-23DA68CF1C6B}"/>
              </a:ext>
            </a:extLst>
          </p:cNvPr>
          <p:cNvSpPr txBox="1"/>
          <p:nvPr/>
        </p:nvSpPr>
        <p:spPr>
          <a:xfrm>
            <a:off x="2423552" y="1889788"/>
            <a:ext cx="752962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customer_orders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purchase_amount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order_date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'2022-08-25'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customer_id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2001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876C75-3D0C-AA66-A807-522F90574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156" y="3515059"/>
            <a:ext cx="7681688" cy="182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96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Problem Case &amp; Solutions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CC0F9E-1A07-60BC-8D27-BD2A7FDCD7C4}"/>
              </a:ext>
            </a:extLst>
          </p:cNvPr>
          <p:cNvSpPr txBox="1"/>
          <p:nvPr/>
        </p:nvSpPr>
        <p:spPr>
          <a:xfrm>
            <a:off x="5730240" y="2052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A13043-1099-76B4-AD2D-2A67DC3DC9CB}"/>
              </a:ext>
            </a:extLst>
          </p:cNvPr>
          <p:cNvSpPr txBox="1"/>
          <p:nvPr/>
        </p:nvSpPr>
        <p:spPr>
          <a:xfrm>
            <a:off x="343787" y="1452049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Case:</a:t>
            </a:r>
            <a:endParaRPr lang="en-ID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A46A0D-E3E0-2314-3891-96085B781E03}"/>
              </a:ext>
            </a:extLst>
          </p:cNvPr>
          <p:cNvSpPr txBox="1"/>
          <p:nvPr/>
        </p:nvSpPr>
        <p:spPr>
          <a:xfrm>
            <a:off x="343786" y="3198167"/>
            <a:ext cx="1321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Problem:</a:t>
            </a:r>
            <a:endParaRPr lang="en-ID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66F2B4-1544-EB22-CD8D-D11317D32C78}"/>
              </a:ext>
            </a:extLst>
          </p:cNvPr>
          <p:cNvSpPr txBox="1"/>
          <p:nvPr/>
        </p:nvSpPr>
        <p:spPr>
          <a:xfrm>
            <a:off x="354942" y="4029164"/>
            <a:ext cx="1298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Solution:</a:t>
            </a:r>
            <a:endParaRPr lang="en-ID" sz="2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FEA53AB-A945-4D63-3D9B-F1B899CEC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744" y="1682881"/>
            <a:ext cx="7245722" cy="16574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6632FDB-7C83-028B-3829-EFE7FB58B970}"/>
              </a:ext>
            </a:extLst>
          </p:cNvPr>
          <p:cNvSpPr txBox="1"/>
          <p:nvPr/>
        </p:nvSpPr>
        <p:spPr>
          <a:xfrm>
            <a:off x="2199744" y="3659832"/>
            <a:ext cx="852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Terlihat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kolom</a:t>
            </a:r>
            <a:r>
              <a:rPr lang="en-US" dirty="0"/>
              <a:t> di Table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di General Information.</a:t>
            </a:r>
            <a:endParaRPr lang="en-ID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330C6D-9E4F-BED2-B897-0F6BFFAF8E22}"/>
              </a:ext>
            </a:extLst>
          </p:cNvPr>
          <p:cNvSpPr txBox="1"/>
          <p:nvPr/>
        </p:nvSpPr>
        <p:spPr>
          <a:xfrm>
            <a:off x="2199744" y="4348680"/>
            <a:ext cx="8630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Update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di General Information </a:t>
            </a:r>
            <a:r>
              <a:rPr lang="en-US" dirty="0" err="1"/>
              <a:t>dengan</a:t>
            </a:r>
            <a:r>
              <a:rPr lang="en-US" dirty="0"/>
              <a:t> query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  <a:endParaRPr lang="en-ID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1A50EB-C5DC-B741-6053-25F71E0E6CCB}"/>
              </a:ext>
            </a:extLst>
          </p:cNvPr>
          <p:cNvSpPr txBox="1"/>
          <p:nvPr/>
        </p:nvSpPr>
        <p:spPr>
          <a:xfrm>
            <a:off x="1383203" y="4810345"/>
            <a:ext cx="9610323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Ubah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nama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kolom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menghapus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awalan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ddl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dari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seluruh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nama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kolom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dalam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tabel</a:t>
            </a:r>
            <a:endParaRPr lang="en-ID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sp_rename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'dbo._FormN_168.[</a:t>
            </a:r>
            <a:r>
              <a:rPr lang="en-ID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ddlColumnName</a:t>
            </a:r>
            <a:r>
              <a:rPr lang="en-ID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]'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'[</a:t>
            </a:r>
            <a:r>
              <a:rPr lang="en-ID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NewColumnName</a:t>
            </a:r>
            <a:r>
              <a:rPr lang="en-ID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]'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'COLUMN'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Ulangi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langkah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di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atas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setiap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kolom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memiliki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awalan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ID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ddl</a:t>
            </a:r>
            <a:r>
              <a:rPr lang="en-ID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endParaRPr lang="en-ID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275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Data Modelling: Star Schema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CC0F9E-1A07-60BC-8D27-BD2A7FDCD7C4}"/>
              </a:ext>
            </a:extLst>
          </p:cNvPr>
          <p:cNvSpPr txBox="1"/>
          <p:nvPr/>
        </p:nvSpPr>
        <p:spPr>
          <a:xfrm>
            <a:off x="5730240" y="2052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Star Schema in Data Warehouse modeling - GeeksforGeeks">
            <a:extLst>
              <a:ext uri="{FF2B5EF4-FFF2-40B4-BE49-F238E27FC236}">
                <a16:creationId xmlns:a16="http://schemas.microsoft.com/office/drawing/2014/main" id="{C8F9B2C3-DDA8-E74F-53E5-6D356C8D2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3619" y="1283183"/>
            <a:ext cx="6084761" cy="524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661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FFC223-CC1D-09F2-9D21-9B24CBA699F4}"/>
              </a:ext>
            </a:extLst>
          </p:cNvPr>
          <p:cNvSpPr/>
          <p:nvPr/>
        </p:nvSpPr>
        <p:spPr>
          <a:xfrm>
            <a:off x="0" y="0"/>
            <a:ext cx="7447280" cy="6858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pic>
        <p:nvPicPr>
          <p:cNvPr id="3080" name="Picture 8" descr="Pilihan Co-Working Space di SCBD Jakarta">
            <a:extLst>
              <a:ext uri="{FF2B5EF4-FFF2-40B4-BE49-F238E27FC236}">
                <a16:creationId xmlns:a16="http://schemas.microsoft.com/office/drawing/2014/main" id="{71F614B4-7BAE-7D4F-B79F-D85E11E47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0"/>
            <a:ext cx="47447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65BEB7-CCD8-E28D-C366-178BCF08DBB2}"/>
              </a:ext>
            </a:extLst>
          </p:cNvPr>
          <p:cNvSpPr txBox="1"/>
          <p:nvPr/>
        </p:nvSpPr>
        <p:spPr>
          <a:xfrm>
            <a:off x="373380" y="2967335"/>
            <a:ext cx="6700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Project Resources</a:t>
            </a:r>
            <a:endParaRPr kumimoji="0" lang="en-ID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5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Data Modelling: Star Schema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CC0F9E-1A07-60BC-8D27-BD2A7FDCD7C4}"/>
              </a:ext>
            </a:extLst>
          </p:cNvPr>
          <p:cNvSpPr txBox="1"/>
          <p:nvPr/>
        </p:nvSpPr>
        <p:spPr>
          <a:xfrm>
            <a:off x="5730240" y="2052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6" descr="GitHub Logo and symbol, meaning, history, PNG, brand">
            <a:extLst>
              <a:ext uri="{FF2B5EF4-FFF2-40B4-BE49-F238E27FC236}">
                <a16:creationId xmlns:a16="http://schemas.microsoft.com/office/drawing/2014/main" id="{E2B3F2E7-CF94-DD8B-C11D-44C23BD77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445" y="1564610"/>
            <a:ext cx="2007145" cy="1129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6526ACB7-D82F-E898-DB1B-F834234C1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762" y="3478254"/>
            <a:ext cx="1632404" cy="68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5CEC9EF-055F-AE2F-DA23-A5F55269D2D0}"/>
              </a:ext>
            </a:extLst>
          </p:cNvPr>
          <p:cNvSpPr txBox="1"/>
          <p:nvPr/>
        </p:nvSpPr>
        <p:spPr>
          <a:xfrm>
            <a:off x="3183590" y="1820436"/>
            <a:ext cx="83553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https://github.com/adrn-mm/FinalTask_Kalbe_DE_Adrian</a:t>
            </a:r>
            <a:endParaRPr kumimoji="0" lang="en-ID" sz="2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4654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53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A close-up of a graph&#10;&#10;Description automatically generated with low confidence">
            <a:extLst>
              <a:ext uri="{FF2B5EF4-FFF2-40B4-BE49-F238E27FC236}">
                <a16:creationId xmlns:a16="http://schemas.microsoft.com/office/drawing/2014/main" id="{9FBE0458-7418-B207-27BE-B53201006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12" r="1277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206C38-1155-2AD6-7994-34860AFB1BC5}"/>
              </a:ext>
            </a:extLst>
          </p:cNvPr>
          <p:cNvSpPr txBox="1"/>
          <p:nvPr/>
        </p:nvSpPr>
        <p:spPr>
          <a:xfrm>
            <a:off x="2714847" y="2445490"/>
            <a:ext cx="6762306" cy="1535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Thank You!</a:t>
            </a:r>
            <a:endParaRPr kumimoji="0" lang="en-ID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1374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FFC223-CC1D-09F2-9D21-9B24CBA699F4}"/>
              </a:ext>
            </a:extLst>
          </p:cNvPr>
          <p:cNvSpPr/>
          <p:nvPr/>
        </p:nvSpPr>
        <p:spPr>
          <a:xfrm>
            <a:off x="0" y="0"/>
            <a:ext cx="7447280" cy="6858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pic>
        <p:nvPicPr>
          <p:cNvPr id="3080" name="Picture 8" descr="Pilihan Co-Working Space di SCBD Jakarta">
            <a:extLst>
              <a:ext uri="{FF2B5EF4-FFF2-40B4-BE49-F238E27FC236}">
                <a16:creationId xmlns:a16="http://schemas.microsoft.com/office/drawing/2014/main" id="{71F614B4-7BAE-7D4F-B79F-D85E11E47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0"/>
            <a:ext cx="47447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65BEB7-CCD8-E28D-C366-178BCF08DBB2}"/>
              </a:ext>
            </a:extLst>
          </p:cNvPr>
          <p:cNvSpPr txBox="1"/>
          <p:nvPr/>
        </p:nvSpPr>
        <p:spPr>
          <a:xfrm>
            <a:off x="373380" y="2967335"/>
            <a:ext cx="6700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Personal Background</a:t>
            </a:r>
            <a:endParaRPr kumimoji="0" lang="en-ID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050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82E16B9-1C84-3EAD-511F-BFA1B99B7A6A}"/>
              </a:ext>
            </a:extLst>
          </p:cNvPr>
          <p:cNvSpPr/>
          <p:nvPr/>
        </p:nvSpPr>
        <p:spPr>
          <a:xfrm>
            <a:off x="4411848" y="2150325"/>
            <a:ext cx="3368305" cy="3368306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18979" y="209582"/>
            <a:ext cx="27219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About Me</a:t>
            </a: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pic>
        <p:nvPicPr>
          <p:cNvPr id="10" name="Picture 9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599B57A5-C5BB-C0AF-34AF-7B8D8C631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1848" y="2150323"/>
            <a:ext cx="3368305" cy="3368305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B8B9A28-352A-B42C-05CD-718BC5172980}"/>
              </a:ext>
            </a:extLst>
          </p:cNvPr>
          <p:cNvSpPr txBox="1"/>
          <p:nvPr/>
        </p:nvSpPr>
        <p:spPr>
          <a:xfrm>
            <a:off x="318979" y="2703430"/>
            <a:ext cx="3912779" cy="2262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Name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: Adrian Maulana Muhammad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D.O.B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: 18 July 1996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Profession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: Data Engineer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E-mail</a:t>
            </a:r>
            <a:r>
              <a:rPr kumimoji="0" lang="en-I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: </a:t>
            </a:r>
            <a:r>
              <a:rPr kumimoji="0" lang="en-I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  <a:hlinkClick r:id="rId3"/>
              </a:rPr>
              <a:t>adrian.m.muhammad@gmail.com</a:t>
            </a:r>
            <a:endParaRPr kumimoji="0" lang="en-ID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Linkedin</a:t>
            </a:r>
            <a:r>
              <a:rPr kumimoji="0" lang="en-I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: </a:t>
            </a:r>
            <a:r>
              <a:rPr kumimoji="0" lang="en-I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  <a:hlinkClick r:id="rId4"/>
              </a:rPr>
              <a:t>linkedin.com/in/adrn-mm</a:t>
            </a:r>
            <a:endParaRPr kumimoji="0" lang="en-ID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Portfolio</a:t>
            </a:r>
            <a:r>
              <a:rPr kumimoji="0" lang="en-I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: </a:t>
            </a:r>
            <a:r>
              <a:rPr kumimoji="0" lang="en-I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  <a:hlinkClick r:id="rId5"/>
              </a:rPr>
              <a:t>adrian-maulana.com</a:t>
            </a:r>
            <a:endParaRPr kumimoji="0" lang="en-ID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D05361-7F3C-61F4-0051-7D654AE0D493}"/>
              </a:ext>
            </a:extLst>
          </p:cNvPr>
          <p:cNvSpPr txBox="1"/>
          <p:nvPr/>
        </p:nvSpPr>
        <p:spPr>
          <a:xfrm>
            <a:off x="8006080" y="2887807"/>
            <a:ext cx="3866941" cy="1893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“A mathematics graduate and a Data Engineer who responsible for designing, building, and maintaining the data architecture needed to transform raw data into meaningful insights.”</a:t>
            </a:r>
            <a:endParaRPr kumimoji="0" lang="en-ID" sz="1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909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FFC223-CC1D-09F2-9D21-9B24CBA699F4}"/>
              </a:ext>
            </a:extLst>
          </p:cNvPr>
          <p:cNvSpPr/>
          <p:nvPr/>
        </p:nvSpPr>
        <p:spPr>
          <a:xfrm>
            <a:off x="0" y="0"/>
            <a:ext cx="7447280" cy="6858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pic>
        <p:nvPicPr>
          <p:cNvPr id="3080" name="Picture 8" descr="Pilihan Co-Working Space di SCBD Jakarta">
            <a:extLst>
              <a:ext uri="{FF2B5EF4-FFF2-40B4-BE49-F238E27FC236}">
                <a16:creationId xmlns:a16="http://schemas.microsoft.com/office/drawing/2014/main" id="{71F614B4-7BAE-7D4F-B79F-D85E11E47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0"/>
            <a:ext cx="47447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65BEB7-CCD8-E28D-C366-178BCF08DBB2}"/>
              </a:ext>
            </a:extLst>
          </p:cNvPr>
          <p:cNvSpPr txBox="1"/>
          <p:nvPr/>
        </p:nvSpPr>
        <p:spPr>
          <a:xfrm>
            <a:off x="373380" y="2998113"/>
            <a:ext cx="67005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Develop a Bash Script</a:t>
            </a:r>
            <a:endParaRPr kumimoji="0" lang="en-ID" sz="5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09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Create a shell/bash script to check whether directory exist inside a given path 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F018B6-1961-997F-DB84-80713B0E5B20}"/>
              </a:ext>
            </a:extLst>
          </p:cNvPr>
          <p:cNvSpPr txBox="1"/>
          <p:nvPr/>
        </p:nvSpPr>
        <p:spPr>
          <a:xfrm>
            <a:off x="2584462" y="1720840"/>
            <a:ext cx="7023076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#!/bin/bash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path=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hdfs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/data/data1"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"data1"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 -d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"$path/$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];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then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"There is $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Directory Exists!"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Directory Not Exists!"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mkdir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-p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"$path/$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echo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"Created $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Directory."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fi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1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Make the script executable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F018B6-1961-997F-DB84-80713B0E5B20}"/>
              </a:ext>
            </a:extLst>
          </p:cNvPr>
          <p:cNvSpPr txBox="1"/>
          <p:nvPr/>
        </p:nvSpPr>
        <p:spPr>
          <a:xfrm>
            <a:off x="4294063" y="2093359"/>
            <a:ext cx="360387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chmod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+x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check_directory.sh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076" name="Picture 4" descr="Installing Linux Ubuntu Terminal Environment on Windows with Windows  Subsystem for Linux (WSL) - YouTube">
            <a:extLst>
              <a:ext uri="{FF2B5EF4-FFF2-40B4-BE49-F238E27FC236}">
                <a16:creationId xmlns:a16="http://schemas.microsoft.com/office/drawing/2014/main" id="{5D18B69B-5C02-53E3-1E86-DD36C7452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753" y="3429000"/>
            <a:ext cx="4972493" cy="279702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3901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Create a crontab entry to run the script at 07:00 AM daily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ACA09E-FA70-B25B-31B1-7225A9F04802}"/>
              </a:ext>
            </a:extLst>
          </p:cNvPr>
          <p:cNvSpPr txBox="1"/>
          <p:nvPr/>
        </p:nvSpPr>
        <p:spPr>
          <a:xfrm>
            <a:off x="617577" y="3726457"/>
            <a:ext cx="1095684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0 </a:t>
            </a:r>
            <a:r>
              <a:rPr lang="en-ID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D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mnt</a:t>
            </a:r>
            <a:r>
              <a:rPr lang="en-ID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/d/Personal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Projects/</a:t>
            </a:r>
            <a:r>
              <a:rPr lang="en-ID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FinalTask_Kalbe_DE_Adrian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Maulana</a:t>
            </a:r>
            <a:r>
              <a:rPr lang="en-ID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Muhammad/check_directory.sh</a:t>
            </a:r>
            <a:endParaRPr lang="en-ID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6CBCBD-EA49-848F-CCA7-F3FCB3481EE0}"/>
              </a:ext>
            </a:extLst>
          </p:cNvPr>
          <p:cNvSpPr txBox="1"/>
          <p:nvPr/>
        </p:nvSpPr>
        <p:spPr>
          <a:xfrm>
            <a:off x="5330975" y="3059668"/>
            <a:ext cx="15300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D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crontab </a:t>
            </a:r>
            <a:r>
              <a:rPr lang="en-ID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-e</a:t>
            </a:r>
            <a:endParaRPr lang="en-ID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44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DCE33C-89EF-41E4-8347-5D3DA0C04776}"/>
              </a:ext>
            </a:extLst>
          </p:cNvPr>
          <p:cNvSpPr/>
          <p:nvPr/>
        </p:nvSpPr>
        <p:spPr>
          <a:xfrm>
            <a:off x="0" y="0"/>
            <a:ext cx="12192000" cy="11270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90DF6-47C4-4087-7D0E-0D69E7C65F2C}"/>
              </a:ext>
            </a:extLst>
          </p:cNvPr>
          <p:cNvSpPr txBox="1"/>
          <p:nvPr/>
        </p:nvSpPr>
        <p:spPr>
          <a:xfrm>
            <a:off x="343787" y="324998"/>
            <a:ext cx="1150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" panose="020B0604020202020204" pitchFamily="34" charset="0"/>
                <a:ea typeface="Lato" panose="020B0604020202020204" pitchFamily="34" charset="0"/>
                <a:cs typeface="Lato" panose="020B0604020202020204" pitchFamily="34" charset="0"/>
              </a:rPr>
              <a:t>Modify the previous script</a:t>
            </a:r>
            <a:endParaRPr kumimoji="0" lang="en-ID" sz="2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 panose="020B0604020202020204" pitchFamily="34" charset="0"/>
              <a:ea typeface="Lato" panose="020B0604020202020204" pitchFamily="34" charset="0"/>
              <a:cs typeface="Lato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57A9E4-EC15-228E-8A16-52B868772F3F}"/>
              </a:ext>
            </a:extLst>
          </p:cNvPr>
          <p:cNvSpPr txBox="1"/>
          <p:nvPr/>
        </p:nvSpPr>
        <p:spPr>
          <a:xfrm>
            <a:off x="6096000" y="15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3E2EBF-CC5D-DF0B-C198-72A074BF0CCB}"/>
              </a:ext>
            </a:extLst>
          </p:cNvPr>
          <p:cNvSpPr txBox="1"/>
          <p:nvPr/>
        </p:nvSpPr>
        <p:spPr>
          <a:xfrm>
            <a:off x="3828392" y="1270023"/>
            <a:ext cx="4709552" cy="5509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#!/bin/bash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path=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"/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hdfs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/data/data1"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"data1"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filename_excel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"daily_market_price.xlsx"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source_dir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"/local/data/market"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target_dir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"$path/$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Check if the directory exists inside the path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 -d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"$path/$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];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then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echo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"There is 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Directory Exists!"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echo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Directory Not Exists!"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mkdir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-p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"$path/$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echo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"Created 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name_of_directory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Directory."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fi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Check if the file exists in the source directory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 -f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source_dir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filename_excel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];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then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Copy the file from source directory to target directory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cp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source_dir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filename_excel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target_dir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Check if the copy was successful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$?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-eq </a:t>
            </a:r>
            <a:r>
              <a:rPr lang="en-US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];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then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echo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"File Moved Successfully"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echo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"File Move Failed"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fi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echo 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"File 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filename_excel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Not Found in $</a:t>
            </a:r>
            <a:r>
              <a:rPr lang="en-US" sz="11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source_dir</a:t>
            </a:r>
            <a:r>
              <a:rPr lang="en-US" sz="11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fi</a:t>
            </a:r>
            <a:endParaRPr lang="en-US" sz="11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ID" sz="1100" dirty="0"/>
          </a:p>
        </p:txBody>
      </p:sp>
    </p:spTree>
    <p:extLst>
      <p:ext uri="{BB962C8B-B14F-4D97-AF65-F5344CB8AC3E}">
        <p14:creationId xmlns:p14="http://schemas.microsoft.com/office/powerpoint/2010/main" val="125547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1271</Words>
  <Application>Microsoft Office PowerPoint</Application>
  <PresentationFormat>Widescreen</PresentationFormat>
  <Paragraphs>159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Consolas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Maulana Muhammad</dc:creator>
  <cp:lastModifiedBy>Adrian Maulana Muhammad</cp:lastModifiedBy>
  <cp:revision>23</cp:revision>
  <dcterms:created xsi:type="dcterms:W3CDTF">2023-09-29T03:15:54Z</dcterms:created>
  <dcterms:modified xsi:type="dcterms:W3CDTF">2023-09-29T09:12:16Z</dcterms:modified>
</cp:coreProperties>
</file>

<file path=docProps/thumbnail.jpeg>
</file>